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256" r:id="rId5"/>
    <p:sldId id="257" r:id="rId6"/>
    <p:sldId id="260" r:id="rId7"/>
    <p:sldId id="259" r:id="rId8"/>
    <p:sldId id="258" r:id="rId9"/>
    <p:sldId id="267" r:id="rId10"/>
    <p:sldId id="264" r:id="rId11"/>
    <p:sldId id="265" r:id="rId12"/>
    <p:sldId id="266" r:id="rId13"/>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C02C5753-4B5A-406A-BE6C-CA5D69C94AAC}" type="datetimeFigureOut">
              <a:rPr lang="en-AU" smtClean="0"/>
              <a:t>22/01/2025</a:t>
            </a:fld>
            <a:endParaRPr lang="en-AU"/>
          </a:p>
        </p:txBody>
      </p:sp>
      <p:sp>
        <p:nvSpPr>
          <p:cNvPr id="5" name="Footer Placeholder 4"/>
          <p:cNvSpPr>
            <a:spLocks noGrp="1"/>
          </p:cNvSpPr>
          <p:nvPr>
            <p:ph type="ftr" sz="quarter" idx="11"/>
          </p:nvPr>
        </p:nvSpPr>
        <p:spPr>
          <a:xfrm>
            <a:off x="1876424" y="5410201"/>
            <a:ext cx="5124886" cy="365125"/>
          </a:xfrm>
        </p:spPr>
        <p:txBody>
          <a:bodyPr/>
          <a:lstStyle/>
          <a:p>
            <a:endParaRPr lang="en-AU"/>
          </a:p>
        </p:txBody>
      </p:sp>
      <p:sp>
        <p:nvSpPr>
          <p:cNvPr id="6" name="Slide Number Placeholder 5"/>
          <p:cNvSpPr>
            <a:spLocks noGrp="1"/>
          </p:cNvSpPr>
          <p:nvPr>
            <p:ph type="sldNum" sz="quarter" idx="12"/>
          </p:nvPr>
        </p:nvSpPr>
        <p:spPr>
          <a:xfrm>
            <a:off x="9896911" y="5410199"/>
            <a:ext cx="771089" cy="365125"/>
          </a:xfrm>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096257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385120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012583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26514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029242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02C5753-4B5A-406A-BE6C-CA5D69C94AAC}" type="datetimeFigureOut">
              <a:rPr lang="en-AU" smtClean="0"/>
              <a:t>22/01/2025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111544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C02C5753-4B5A-406A-BE6C-CA5D69C94AAC}" type="datetimeFigureOut">
              <a:rPr lang="en-AU" smtClean="0"/>
              <a:t>22/01/2025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28352803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C5753-4B5A-406A-BE6C-CA5D69C94AAC}" type="datetimeFigureOut">
              <a:rPr lang="en-AU" smtClean="0"/>
              <a:t>22/01/2025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529363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C5753-4B5A-406A-BE6C-CA5D69C94AAC}" type="datetimeFigureOut">
              <a:rPr lang="en-AU" smtClean="0"/>
              <a:t>22/01/2025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461195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C5753-4B5A-406A-BE6C-CA5D69C94AAC}" type="datetimeFigureOut">
              <a:rPr lang="en-AU" smtClean="0"/>
              <a:t>22/01/2025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2634252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C5753-4B5A-406A-BE6C-CA5D69C94AAC}" type="datetimeFigureOut">
              <a:rPr lang="en-AU" smtClean="0"/>
              <a:t>22/01/2025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3731267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394750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2C5753-4B5A-406A-BE6C-CA5D69C94AAC}" type="datetimeFigureOut">
              <a:rPr lang="en-AU" smtClean="0"/>
              <a:t>22/01/2025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204395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2C5753-4B5A-406A-BE6C-CA5D69C94AAC}" type="datetimeFigureOut">
              <a:rPr lang="en-AU" smtClean="0"/>
              <a:t>22/01/2025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77383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C5753-4B5A-406A-BE6C-CA5D69C94AAC}" type="datetimeFigureOut">
              <a:rPr lang="en-AU" smtClean="0"/>
              <a:t>22/01/2025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2491106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3112929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C5753-4B5A-406A-BE6C-CA5D69C94AAC}" type="datetimeFigureOut">
              <a:rPr lang="en-AU" smtClean="0"/>
              <a:t>22/01/2025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DEABE41-D2E9-4F6A-9B19-26E59C7D0B2D}" type="slidenum">
              <a:rPr lang="en-AU" smtClean="0"/>
              <a:t>‹#›</a:t>
            </a:fld>
            <a:endParaRPr lang="en-AU"/>
          </a:p>
        </p:txBody>
      </p:sp>
    </p:spTree>
    <p:extLst>
      <p:ext uri="{BB962C8B-B14F-4D97-AF65-F5344CB8AC3E}">
        <p14:creationId xmlns:p14="http://schemas.microsoft.com/office/powerpoint/2010/main" val="135129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02C5753-4B5A-406A-BE6C-CA5D69C94AAC}" type="datetimeFigureOut">
              <a:rPr lang="en-AU" smtClean="0"/>
              <a:t>22/01/2025</a:t>
            </a:fld>
            <a:endParaRPr lang="en-A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DEABE41-D2E9-4F6A-9B19-26E59C7D0B2D}" type="slidenum">
              <a:rPr lang="en-AU" smtClean="0"/>
              <a:t>‹#›</a:t>
            </a:fld>
            <a:endParaRPr lang="en-AU"/>
          </a:p>
        </p:txBody>
      </p:sp>
    </p:spTree>
    <p:extLst>
      <p:ext uri="{BB962C8B-B14F-4D97-AF65-F5344CB8AC3E}">
        <p14:creationId xmlns:p14="http://schemas.microsoft.com/office/powerpoint/2010/main" val="23123411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rbenn127@eq.edu.au" TargetMode="External"/><Relationship Id="rId2" Type="http://schemas.openxmlformats.org/officeDocument/2006/relationships/hyperlink" Target="https://www.servicesaustralia.gov.au/individuals/services/centrelink/centrepa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C53BB-ABE7-489E-8B06-77B99FB982CE}"/>
              </a:ext>
            </a:extLst>
          </p:cNvPr>
          <p:cNvSpPr>
            <a:spLocks noGrp="1"/>
          </p:cNvSpPr>
          <p:nvPr>
            <p:ph type="title"/>
          </p:nvPr>
        </p:nvSpPr>
        <p:spPr/>
        <p:txBody>
          <a:bodyPr/>
          <a:lstStyle/>
          <a:p>
            <a:r>
              <a:rPr lang="en-AU" dirty="0"/>
              <a:t>School </a:t>
            </a:r>
            <a:r>
              <a:rPr lang="en-AU" dirty="0" err="1"/>
              <a:t>ipad</a:t>
            </a:r>
            <a:r>
              <a:rPr lang="en-AU" dirty="0"/>
              <a:t> -Student Resource Scheme 2025</a:t>
            </a:r>
          </a:p>
        </p:txBody>
      </p:sp>
      <p:sp>
        <p:nvSpPr>
          <p:cNvPr id="3" name="Text Placeholder 2">
            <a:extLst>
              <a:ext uri="{FF2B5EF4-FFF2-40B4-BE49-F238E27FC236}">
                <a16:creationId xmlns:a16="http://schemas.microsoft.com/office/drawing/2014/main" id="{678BDA50-366C-4417-8A1E-8B2A767E34CA}"/>
              </a:ext>
            </a:extLst>
          </p:cNvPr>
          <p:cNvSpPr>
            <a:spLocks noGrp="1"/>
          </p:cNvSpPr>
          <p:nvPr>
            <p:ph type="body" idx="1"/>
          </p:nvPr>
        </p:nvSpPr>
        <p:spPr/>
        <p:txBody>
          <a:bodyPr/>
          <a:lstStyle/>
          <a:p>
            <a:r>
              <a:rPr lang="en-AU" dirty="0"/>
              <a:t>Year 4</a:t>
            </a:r>
          </a:p>
        </p:txBody>
      </p:sp>
    </p:spTree>
    <p:extLst>
      <p:ext uri="{BB962C8B-B14F-4D97-AF65-F5344CB8AC3E}">
        <p14:creationId xmlns:p14="http://schemas.microsoft.com/office/powerpoint/2010/main" val="1717158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51AD4-90A2-42F5-BEB4-DE497AF4A509}"/>
              </a:ext>
            </a:extLst>
          </p:cNvPr>
          <p:cNvSpPr>
            <a:spLocks noGrp="1"/>
          </p:cNvSpPr>
          <p:nvPr>
            <p:ph type="title"/>
          </p:nvPr>
        </p:nvSpPr>
        <p:spPr/>
        <p:txBody>
          <a:bodyPr/>
          <a:lstStyle/>
          <a:p>
            <a:r>
              <a:rPr lang="en-AU" dirty="0"/>
              <a:t>Costs and Options</a:t>
            </a:r>
          </a:p>
        </p:txBody>
      </p:sp>
      <p:graphicFrame>
        <p:nvGraphicFramePr>
          <p:cNvPr id="7" name="Table 7">
            <a:extLst>
              <a:ext uri="{FF2B5EF4-FFF2-40B4-BE49-F238E27FC236}">
                <a16:creationId xmlns:a16="http://schemas.microsoft.com/office/drawing/2014/main" id="{24739B24-AF38-46A3-B6E9-C7AE0664347E}"/>
              </a:ext>
            </a:extLst>
          </p:cNvPr>
          <p:cNvGraphicFramePr>
            <a:graphicFrameLocks noGrp="1"/>
          </p:cNvGraphicFramePr>
          <p:nvPr>
            <p:ph idx="1"/>
            <p:extLst>
              <p:ext uri="{D42A27DB-BD31-4B8C-83A1-F6EECF244321}">
                <p14:modId xmlns:p14="http://schemas.microsoft.com/office/powerpoint/2010/main" val="1348461952"/>
              </p:ext>
            </p:extLst>
          </p:nvPr>
        </p:nvGraphicFramePr>
        <p:xfrm>
          <a:off x="671804" y="1660849"/>
          <a:ext cx="10888824" cy="3926563"/>
        </p:xfrm>
        <a:graphic>
          <a:graphicData uri="http://schemas.openxmlformats.org/drawingml/2006/table">
            <a:tbl>
              <a:tblPr firstRow="1" bandRow="1">
                <a:tableStyleId>{5C22544A-7EE6-4342-B048-85BDC9FD1C3A}</a:tableStyleId>
              </a:tblPr>
              <a:tblGrid>
                <a:gridCol w="3900196">
                  <a:extLst>
                    <a:ext uri="{9D8B030D-6E8A-4147-A177-3AD203B41FA5}">
                      <a16:colId xmlns:a16="http://schemas.microsoft.com/office/drawing/2014/main" val="1760307181"/>
                    </a:ext>
                  </a:extLst>
                </a:gridCol>
                <a:gridCol w="3359020">
                  <a:extLst>
                    <a:ext uri="{9D8B030D-6E8A-4147-A177-3AD203B41FA5}">
                      <a16:colId xmlns:a16="http://schemas.microsoft.com/office/drawing/2014/main" val="3507438561"/>
                    </a:ext>
                  </a:extLst>
                </a:gridCol>
                <a:gridCol w="3629608">
                  <a:extLst>
                    <a:ext uri="{9D8B030D-6E8A-4147-A177-3AD203B41FA5}">
                      <a16:colId xmlns:a16="http://schemas.microsoft.com/office/drawing/2014/main" val="3071144854"/>
                    </a:ext>
                  </a:extLst>
                </a:gridCol>
              </a:tblGrid>
              <a:tr h="2295331">
                <a:tc>
                  <a:txBody>
                    <a:bodyPr/>
                    <a:lstStyle/>
                    <a:p>
                      <a:r>
                        <a:rPr lang="en-AU" sz="2000" dirty="0">
                          <a:solidFill>
                            <a:schemeClr val="bg2"/>
                          </a:solidFill>
                        </a:rPr>
                        <a:t>Apple iPad 11</a:t>
                      </a:r>
                      <a:r>
                        <a:rPr lang="en-AU" sz="2000" baseline="30000" dirty="0">
                          <a:solidFill>
                            <a:schemeClr val="bg2"/>
                          </a:solidFill>
                        </a:rPr>
                        <a:t>th</a:t>
                      </a:r>
                      <a:r>
                        <a:rPr lang="en-AU" sz="2000" dirty="0">
                          <a:solidFill>
                            <a:schemeClr val="bg2"/>
                          </a:solidFill>
                        </a:rPr>
                        <a:t> Generation</a:t>
                      </a:r>
                    </a:p>
                    <a:p>
                      <a:r>
                        <a:rPr lang="en-AU" sz="2000" dirty="0">
                          <a:solidFill>
                            <a:schemeClr val="bg2"/>
                          </a:solidFill>
                        </a:rPr>
                        <a:t>64GB/</a:t>
                      </a:r>
                      <a:r>
                        <a:rPr lang="en-AU" sz="2000" dirty="0" err="1">
                          <a:solidFill>
                            <a:schemeClr val="bg2"/>
                          </a:solidFill>
                        </a:rPr>
                        <a:t>Wifi</a:t>
                      </a:r>
                      <a:r>
                        <a:rPr lang="en-AU" sz="2000" dirty="0">
                          <a:solidFill>
                            <a:schemeClr val="bg2"/>
                          </a:solidFill>
                        </a:rPr>
                        <a:t>/10.9in + Griffin Survivor Case</a:t>
                      </a:r>
                    </a:p>
                    <a:p>
                      <a:endParaRPr lang="en-AU" sz="2000" dirty="0">
                        <a:solidFill>
                          <a:schemeClr val="bg2"/>
                        </a:solidFill>
                      </a:endParaRPr>
                    </a:p>
                    <a:p>
                      <a:r>
                        <a:rPr lang="en-AU" sz="2000" dirty="0">
                          <a:solidFill>
                            <a:schemeClr val="bg2"/>
                          </a:solidFill>
                        </a:rPr>
                        <a:t>*Price of iPad and Case may increase in future entry to Year 4 </a:t>
                      </a:r>
                    </a:p>
                    <a:p>
                      <a:endParaRPr lang="en-AU" dirty="0"/>
                    </a:p>
                    <a:p>
                      <a:endParaRPr lang="en-AU" dirty="0"/>
                    </a:p>
                  </a:txBody>
                  <a:tcPr>
                    <a:solidFill>
                      <a:schemeClr val="tx2">
                        <a:lumMod val="50000"/>
                      </a:schemeClr>
                    </a:solidFill>
                  </a:tcPr>
                </a:tc>
                <a:tc>
                  <a:txBody>
                    <a:bodyPr/>
                    <a:lstStyle/>
                    <a:p>
                      <a:r>
                        <a:rPr lang="en-AU" sz="2000" dirty="0">
                          <a:solidFill>
                            <a:schemeClr val="bg2"/>
                          </a:solidFill>
                        </a:rPr>
                        <a:t>Student Resource Scheme (SRS)</a:t>
                      </a:r>
                    </a:p>
                    <a:p>
                      <a:r>
                        <a:rPr lang="en-AU" sz="2000" dirty="0">
                          <a:solidFill>
                            <a:schemeClr val="bg2"/>
                          </a:solidFill>
                        </a:rPr>
                        <a:t>Hire School Owned Device</a:t>
                      </a:r>
                    </a:p>
                    <a:p>
                      <a:r>
                        <a:rPr lang="en-AU" sz="2000" dirty="0"/>
                        <a:t>*Bulk Purchase Price</a:t>
                      </a:r>
                    </a:p>
                    <a:p>
                      <a:r>
                        <a:rPr lang="en-AU" sz="2000" dirty="0"/>
                        <a:t>iPad- $602.00</a:t>
                      </a:r>
                    </a:p>
                    <a:p>
                      <a:r>
                        <a:rPr lang="en-AU" sz="2000" dirty="0"/>
                        <a:t>Case-$  55.84</a:t>
                      </a:r>
                    </a:p>
                  </a:txBody>
                  <a:tcPr>
                    <a:solidFill>
                      <a:schemeClr val="tx2">
                        <a:lumMod val="50000"/>
                      </a:schemeClr>
                    </a:solidFill>
                  </a:tcPr>
                </a:tc>
                <a:tc>
                  <a:txBody>
                    <a:bodyPr/>
                    <a:lstStyle/>
                    <a:p>
                      <a:r>
                        <a:rPr lang="en-AU" sz="2000" dirty="0">
                          <a:solidFill>
                            <a:schemeClr val="bg2"/>
                          </a:solidFill>
                        </a:rPr>
                        <a:t>Buy New Outright </a:t>
                      </a:r>
                    </a:p>
                    <a:p>
                      <a:r>
                        <a:rPr lang="en-AU" sz="2000" dirty="0">
                          <a:solidFill>
                            <a:schemeClr val="bg2"/>
                          </a:solidFill>
                        </a:rPr>
                        <a:t>Private Purchase</a:t>
                      </a:r>
                    </a:p>
                    <a:p>
                      <a:r>
                        <a:rPr lang="en-AU" sz="2000" dirty="0">
                          <a:solidFill>
                            <a:schemeClr val="tx1"/>
                          </a:solidFill>
                        </a:rPr>
                        <a:t>*Second Hand not accepted</a:t>
                      </a:r>
                    </a:p>
                    <a:p>
                      <a:r>
                        <a:rPr lang="en-AU" sz="2000" dirty="0"/>
                        <a:t>iPad - $749 - $999</a:t>
                      </a:r>
                    </a:p>
                    <a:p>
                      <a:r>
                        <a:rPr lang="en-AU" sz="2000" dirty="0"/>
                        <a:t>Case - $109 - $139</a:t>
                      </a:r>
                    </a:p>
                  </a:txBody>
                  <a:tcPr>
                    <a:solidFill>
                      <a:schemeClr val="tx2">
                        <a:lumMod val="50000"/>
                      </a:schemeClr>
                    </a:solidFill>
                  </a:tcPr>
                </a:tc>
                <a:extLst>
                  <a:ext uri="{0D108BD9-81ED-4DB2-BD59-A6C34878D82A}">
                    <a16:rowId xmlns:a16="http://schemas.microsoft.com/office/drawing/2014/main" val="1054229657"/>
                  </a:ext>
                </a:extLst>
              </a:tr>
              <a:tr h="488123">
                <a:tc>
                  <a:txBody>
                    <a:bodyPr/>
                    <a:lstStyle/>
                    <a:p>
                      <a:r>
                        <a:rPr lang="en-AU" sz="2400" dirty="0">
                          <a:solidFill>
                            <a:schemeClr val="bg2"/>
                          </a:solidFill>
                        </a:rPr>
                        <a:t>Year 4 2025</a:t>
                      </a:r>
                    </a:p>
                  </a:txBody>
                  <a:tcPr>
                    <a:solidFill>
                      <a:schemeClr val="tx2">
                        <a:lumMod val="50000"/>
                      </a:schemeClr>
                    </a:solidFill>
                  </a:tcPr>
                </a:tc>
                <a:tc>
                  <a:txBody>
                    <a:bodyPr/>
                    <a:lstStyle/>
                    <a:p>
                      <a:r>
                        <a:rPr lang="en-AU" sz="2400" dirty="0">
                          <a:solidFill>
                            <a:schemeClr val="tx1"/>
                          </a:solidFill>
                        </a:rPr>
                        <a:t>$219</a:t>
                      </a:r>
                    </a:p>
                  </a:txBody>
                  <a:tcPr>
                    <a:solidFill>
                      <a:schemeClr val="tx2">
                        <a:lumMod val="50000"/>
                      </a:schemeClr>
                    </a:solidFill>
                  </a:tcPr>
                </a:tc>
                <a:tc>
                  <a:txBody>
                    <a:bodyPr/>
                    <a:lstStyle/>
                    <a:p>
                      <a:r>
                        <a:rPr lang="en-AU" sz="2400" dirty="0">
                          <a:solidFill>
                            <a:schemeClr val="tx1"/>
                          </a:solidFill>
                        </a:rPr>
                        <a:t>$860-$1140</a:t>
                      </a:r>
                    </a:p>
                  </a:txBody>
                  <a:tcPr>
                    <a:solidFill>
                      <a:schemeClr val="tx2">
                        <a:lumMod val="50000"/>
                      </a:schemeClr>
                    </a:solidFill>
                  </a:tcPr>
                </a:tc>
                <a:extLst>
                  <a:ext uri="{0D108BD9-81ED-4DB2-BD59-A6C34878D82A}">
                    <a16:rowId xmlns:a16="http://schemas.microsoft.com/office/drawing/2014/main" val="1200454354"/>
                  </a:ext>
                </a:extLst>
              </a:tr>
              <a:tr h="488123">
                <a:tc>
                  <a:txBody>
                    <a:bodyPr/>
                    <a:lstStyle/>
                    <a:p>
                      <a:r>
                        <a:rPr lang="en-AU" sz="2400" dirty="0">
                          <a:solidFill>
                            <a:schemeClr val="bg2"/>
                          </a:solidFill>
                        </a:rPr>
                        <a:t>Year 5 2026</a:t>
                      </a:r>
                    </a:p>
                  </a:txBody>
                  <a:tcPr>
                    <a:solidFill>
                      <a:schemeClr val="tx2">
                        <a:lumMod val="50000"/>
                      </a:schemeClr>
                    </a:solidFill>
                  </a:tcPr>
                </a:tc>
                <a:tc>
                  <a:txBody>
                    <a:bodyPr/>
                    <a:lstStyle/>
                    <a:p>
                      <a:r>
                        <a:rPr lang="en-AU" sz="2400" dirty="0">
                          <a:solidFill>
                            <a:schemeClr val="tx1"/>
                          </a:solidFill>
                        </a:rPr>
                        <a:t>$219</a:t>
                      </a:r>
                    </a:p>
                  </a:txBody>
                  <a:tcPr>
                    <a:solidFill>
                      <a:schemeClr val="tx2">
                        <a:lumMod val="50000"/>
                      </a:schemeClr>
                    </a:solidFill>
                  </a:tcPr>
                </a:tc>
                <a:tc>
                  <a:txBody>
                    <a:bodyPr/>
                    <a:lstStyle/>
                    <a:p>
                      <a:endParaRPr lang="en-AU" sz="2400" dirty="0">
                        <a:solidFill>
                          <a:schemeClr val="tx1"/>
                        </a:solidFill>
                      </a:endParaRPr>
                    </a:p>
                  </a:txBody>
                  <a:tcPr>
                    <a:solidFill>
                      <a:schemeClr val="tx2">
                        <a:lumMod val="50000"/>
                      </a:schemeClr>
                    </a:solidFill>
                  </a:tcPr>
                </a:tc>
                <a:extLst>
                  <a:ext uri="{0D108BD9-81ED-4DB2-BD59-A6C34878D82A}">
                    <a16:rowId xmlns:a16="http://schemas.microsoft.com/office/drawing/2014/main" val="2458727863"/>
                  </a:ext>
                </a:extLst>
              </a:tr>
              <a:tr h="481437">
                <a:tc>
                  <a:txBody>
                    <a:bodyPr/>
                    <a:lstStyle/>
                    <a:p>
                      <a:r>
                        <a:rPr lang="en-AU" sz="2400" dirty="0">
                          <a:solidFill>
                            <a:schemeClr val="bg2"/>
                          </a:solidFill>
                        </a:rPr>
                        <a:t>Year 6 2027</a:t>
                      </a:r>
                    </a:p>
                  </a:txBody>
                  <a:tcPr>
                    <a:solidFill>
                      <a:schemeClr val="tx2">
                        <a:lumMod val="50000"/>
                      </a:schemeClr>
                    </a:solidFill>
                  </a:tcPr>
                </a:tc>
                <a:tc>
                  <a:txBody>
                    <a:bodyPr/>
                    <a:lstStyle/>
                    <a:p>
                      <a:r>
                        <a:rPr lang="en-AU" sz="2400" dirty="0">
                          <a:solidFill>
                            <a:schemeClr val="tx1"/>
                          </a:solidFill>
                        </a:rPr>
                        <a:t>$219</a:t>
                      </a:r>
                    </a:p>
                  </a:txBody>
                  <a:tcPr>
                    <a:solidFill>
                      <a:schemeClr val="tx2">
                        <a:lumMod val="50000"/>
                      </a:schemeClr>
                    </a:solidFill>
                  </a:tcPr>
                </a:tc>
                <a:tc>
                  <a:txBody>
                    <a:bodyPr/>
                    <a:lstStyle/>
                    <a:p>
                      <a:endParaRPr lang="en-AU" sz="2400" dirty="0">
                        <a:solidFill>
                          <a:schemeClr val="tx1"/>
                        </a:solidFill>
                      </a:endParaRPr>
                    </a:p>
                  </a:txBody>
                  <a:tcPr>
                    <a:solidFill>
                      <a:schemeClr val="tx2">
                        <a:lumMod val="50000"/>
                      </a:schemeClr>
                    </a:solidFill>
                  </a:tcPr>
                </a:tc>
                <a:extLst>
                  <a:ext uri="{0D108BD9-81ED-4DB2-BD59-A6C34878D82A}">
                    <a16:rowId xmlns:a16="http://schemas.microsoft.com/office/drawing/2014/main" val="139360840"/>
                  </a:ext>
                </a:extLst>
              </a:tr>
            </a:tbl>
          </a:graphicData>
        </a:graphic>
      </p:graphicFrame>
    </p:spTree>
    <p:extLst>
      <p:ext uri="{BB962C8B-B14F-4D97-AF65-F5344CB8AC3E}">
        <p14:creationId xmlns:p14="http://schemas.microsoft.com/office/powerpoint/2010/main" val="244494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2AB2E-85B0-4712-8CD5-826E39A23911}"/>
              </a:ext>
            </a:extLst>
          </p:cNvPr>
          <p:cNvSpPr>
            <a:spLocks noGrp="1"/>
          </p:cNvSpPr>
          <p:nvPr>
            <p:ph type="title"/>
          </p:nvPr>
        </p:nvSpPr>
        <p:spPr/>
        <p:txBody>
          <a:bodyPr/>
          <a:lstStyle/>
          <a:p>
            <a:r>
              <a:rPr lang="en-AU" dirty="0"/>
              <a:t>Student Resource scheme(SRS)</a:t>
            </a:r>
          </a:p>
        </p:txBody>
      </p:sp>
      <p:sp>
        <p:nvSpPr>
          <p:cNvPr id="3" name="Content Placeholder 2">
            <a:extLst>
              <a:ext uri="{FF2B5EF4-FFF2-40B4-BE49-F238E27FC236}">
                <a16:creationId xmlns:a16="http://schemas.microsoft.com/office/drawing/2014/main" id="{DA4068A5-E771-4428-92B3-08FA48D32646}"/>
              </a:ext>
            </a:extLst>
          </p:cNvPr>
          <p:cNvSpPr>
            <a:spLocks noGrp="1"/>
          </p:cNvSpPr>
          <p:nvPr>
            <p:ph idx="1"/>
          </p:nvPr>
        </p:nvSpPr>
        <p:spPr>
          <a:xfrm>
            <a:off x="1141412" y="1810139"/>
            <a:ext cx="9905999" cy="4273420"/>
          </a:xfrm>
        </p:spPr>
        <p:txBody>
          <a:bodyPr>
            <a:normAutofit fontScale="92500" lnSpcReduction="10000"/>
          </a:bodyPr>
          <a:lstStyle/>
          <a:p>
            <a:pPr marL="0" indent="0">
              <a:buNone/>
            </a:pPr>
            <a:r>
              <a:rPr lang="en-AU" sz="2800" dirty="0"/>
              <a:t>Documentation sent to parents in November 2024</a:t>
            </a:r>
          </a:p>
          <a:p>
            <a:pPr marL="0" indent="0">
              <a:buNone/>
            </a:pPr>
            <a:r>
              <a:rPr lang="en-AU" sz="2800" dirty="0"/>
              <a:t>Copies available tonight and on the school website</a:t>
            </a:r>
          </a:p>
          <a:p>
            <a:pPr lvl="1"/>
            <a:r>
              <a:rPr lang="en-AU" sz="2400" dirty="0"/>
              <a:t>SRS Annual Payment Information Letter </a:t>
            </a:r>
          </a:p>
          <a:p>
            <a:pPr lvl="1"/>
            <a:r>
              <a:rPr lang="en-AU" sz="2400" dirty="0"/>
              <a:t>SRS Fee Payment Arrangement Form</a:t>
            </a:r>
          </a:p>
          <a:p>
            <a:pPr lvl="1"/>
            <a:r>
              <a:rPr lang="en-AU" sz="2400" dirty="0"/>
              <a:t>Student Resource Scheme – Participation Agreement Form (PAF) </a:t>
            </a:r>
          </a:p>
          <a:p>
            <a:pPr marL="0" indent="0">
              <a:buNone/>
            </a:pPr>
            <a:r>
              <a:rPr lang="en-AU" sz="2800" dirty="0"/>
              <a:t>Forms Due – Week 5 Term 1 2025</a:t>
            </a:r>
          </a:p>
          <a:p>
            <a:pPr marL="0" indent="0">
              <a:buNone/>
            </a:pPr>
            <a:r>
              <a:rPr lang="en-AU" sz="2800" dirty="0"/>
              <a:t>Invoices will be generated – Week 7 Term 1 2025</a:t>
            </a:r>
          </a:p>
          <a:p>
            <a:pPr marL="0" indent="0">
              <a:buNone/>
            </a:pPr>
            <a:r>
              <a:rPr lang="en-AU" sz="2800" dirty="0"/>
              <a:t>Payment due- Week </a:t>
            </a:r>
            <a:r>
              <a:rPr lang="en-AU" sz="2800"/>
              <a:t>10 Term 1 2025 (</a:t>
            </a:r>
            <a:r>
              <a:rPr lang="en-AU" sz="2800" dirty="0"/>
              <a:t>instalment option Term 1,2,3) </a:t>
            </a:r>
          </a:p>
        </p:txBody>
      </p:sp>
    </p:spTree>
    <p:extLst>
      <p:ext uri="{BB962C8B-B14F-4D97-AF65-F5344CB8AC3E}">
        <p14:creationId xmlns:p14="http://schemas.microsoft.com/office/powerpoint/2010/main" val="1324728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B5F8F-C3F6-49CA-9EE9-E6FC02084592}"/>
              </a:ext>
            </a:extLst>
          </p:cNvPr>
          <p:cNvSpPr>
            <a:spLocks noGrp="1"/>
          </p:cNvSpPr>
          <p:nvPr>
            <p:ph type="title"/>
          </p:nvPr>
        </p:nvSpPr>
        <p:spPr>
          <a:xfrm>
            <a:off x="1141412" y="0"/>
            <a:ext cx="9905998" cy="1478570"/>
          </a:xfrm>
        </p:spPr>
        <p:txBody>
          <a:bodyPr/>
          <a:lstStyle/>
          <a:p>
            <a:r>
              <a:rPr lang="en-AU" dirty="0"/>
              <a:t>Payment Options</a:t>
            </a:r>
          </a:p>
        </p:txBody>
      </p:sp>
      <p:sp>
        <p:nvSpPr>
          <p:cNvPr id="3" name="Content Placeholder 2">
            <a:extLst>
              <a:ext uri="{FF2B5EF4-FFF2-40B4-BE49-F238E27FC236}">
                <a16:creationId xmlns:a16="http://schemas.microsoft.com/office/drawing/2014/main" id="{BE969789-8FD0-49CF-90EE-0B0763A1D5CB}"/>
              </a:ext>
            </a:extLst>
          </p:cNvPr>
          <p:cNvSpPr>
            <a:spLocks noGrp="1"/>
          </p:cNvSpPr>
          <p:nvPr>
            <p:ph idx="1"/>
          </p:nvPr>
        </p:nvSpPr>
        <p:spPr>
          <a:xfrm>
            <a:off x="699796" y="1231641"/>
            <a:ext cx="10347615" cy="4870776"/>
          </a:xfrm>
        </p:spPr>
        <p:txBody>
          <a:bodyPr>
            <a:normAutofit fontScale="92500" lnSpcReduction="10000"/>
          </a:bodyPr>
          <a:lstStyle/>
          <a:p>
            <a:pPr marL="0" indent="0">
              <a:spcBef>
                <a:spcPts val="1000"/>
              </a:spcBef>
              <a:spcAft>
                <a:spcPts val="400"/>
              </a:spcAft>
              <a:buNone/>
            </a:pPr>
            <a:r>
              <a:rPr lang="en-AU" sz="1800" b="1" dirty="0">
                <a:effectLst/>
                <a:latin typeface="Calibri" panose="020F0502020204030204" pitchFamily="34" charset="0"/>
                <a:ea typeface="PMingLiU" panose="02020500000000000000" pitchFamily="18" charset="-120"/>
                <a:cs typeface="Times New Roman" panose="02020603050405020304" pitchFamily="18" charset="0"/>
              </a:rPr>
              <a:t>Payment Method</a:t>
            </a:r>
          </a:p>
          <a:p>
            <a:pPr algn="just">
              <a:spcBef>
                <a:spcPts val="400"/>
              </a:spcBef>
              <a:spcAft>
                <a:spcPts val="400"/>
              </a:spcAft>
              <a:tabLst>
                <a:tab pos="180340" algn="l"/>
              </a:tabLst>
            </a:pPr>
            <a:r>
              <a:rPr lang="en-AU" sz="1800" dirty="0">
                <a:effectLst/>
                <a:latin typeface="Calibri" panose="020F0502020204030204" pitchFamily="34" charset="0"/>
                <a:ea typeface="PMingLiU" panose="02020500000000000000" pitchFamily="18" charset="-120"/>
                <a:cs typeface="Times New Roman" panose="02020603050405020304" pitchFamily="18" charset="0"/>
              </a:rPr>
              <a:t>SRS payments can be made by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QParents</a:t>
            </a:r>
            <a:r>
              <a:rPr lang="en-AU" sz="1800" dirty="0">
                <a:effectLst/>
                <a:latin typeface="Calibri" panose="020F0502020204030204" pitchFamily="34" charset="0"/>
                <a:ea typeface="PMingLiU" panose="02020500000000000000" pitchFamily="18" charset="-120"/>
                <a:cs typeface="Times New Roman" panose="02020603050405020304" pitchFamily="18" charset="0"/>
              </a:rPr>
              <a:t>/BPOINT, EFTPOS (Credit/Debit Card), Cash,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Centrepay</a:t>
            </a:r>
            <a:r>
              <a:rPr lang="en-AU" sz="1800" dirty="0">
                <a:effectLst/>
                <a:latin typeface="Calibri" panose="020F0502020204030204" pitchFamily="34" charset="0"/>
                <a:ea typeface="PMingLiU" panose="02020500000000000000" pitchFamily="18" charset="-120"/>
                <a:cs typeface="Times New Roman" panose="02020603050405020304" pitchFamily="18" charset="0"/>
              </a:rPr>
              <a:t>.</a:t>
            </a:r>
          </a:p>
          <a:p>
            <a:pPr marL="342900" lvl="0" indent="-342900" algn="just">
              <a:spcBef>
                <a:spcPts val="400"/>
              </a:spcBef>
              <a:spcAft>
                <a:spcPts val="400"/>
              </a:spcAft>
              <a:buSzPts val="1000"/>
              <a:buFont typeface="Symbol" panose="05050102010706020507" pitchFamily="18" charset="2"/>
              <a:buChar char=""/>
              <a:tabLst>
                <a:tab pos="180340" algn="l"/>
              </a:tabLst>
            </a:pPr>
            <a:r>
              <a:rPr lang="en-AU" sz="1800" dirty="0">
                <a:effectLst/>
                <a:latin typeface="Calibri" panose="020F0502020204030204" pitchFamily="34" charset="0"/>
                <a:ea typeface="PMingLiU" panose="02020500000000000000" pitchFamily="18" charset="-120"/>
                <a:cs typeface="Times New Roman" panose="02020603050405020304" pitchFamily="18" charset="0"/>
              </a:rPr>
              <a:t>Payment may be made through the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QParents</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portal using a credit card. Payment will be directed from the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QParents</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portal to BPOINT where relevant outstanding invoice information may be selected. </a:t>
            </a:r>
          </a:p>
          <a:p>
            <a:pPr marL="342900" lvl="0" indent="-342900" algn="just">
              <a:spcBef>
                <a:spcPts val="400"/>
              </a:spcBef>
              <a:spcAft>
                <a:spcPts val="400"/>
              </a:spcAft>
              <a:buSzPts val="1000"/>
              <a:buFont typeface="Symbol" panose="05050102010706020507" pitchFamily="18" charset="2"/>
              <a:buChar char=""/>
              <a:tabLst>
                <a:tab pos="180340" algn="l"/>
              </a:tabLst>
            </a:pPr>
            <a:r>
              <a:rPr lang="en-AU" sz="1800" dirty="0">
                <a:effectLst/>
                <a:latin typeface="Calibri" panose="020F0502020204030204" pitchFamily="34" charset="0"/>
                <a:ea typeface="PMingLiU" panose="02020500000000000000" pitchFamily="18" charset="-120"/>
                <a:cs typeface="Times New Roman" panose="02020603050405020304" pitchFamily="18" charset="0"/>
              </a:rPr>
              <a:t>When paying by BPOINT, please use the Customer Reference Number (CRN) and invoice number printed on the invoice received from the school. If unsure of the CRN, please contact the school. </a:t>
            </a:r>
          </a:p>
          <a:p>
            <a:pPr marL="342900" lvl="0" indent="-342900" algn="just">
              <a:spcBef>
                <a:spcPts val="400"/>
              </a:spcBef>
              <a:spcAft>
                <a:spcPts val="400"/>
              </a:spcAft>
              <a:buSzPts val="1000"/>
              <a:buFont typeface="Symbol" panose="05050102010706020507" pitchFamily="18" charset="2"/>
              <a:buChar char=""/>
              <a:tabLst>
                <a:tab pos="180340" algn="l"/>
              </a:tabLst>
            </a:pP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Centrepay</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Deductions are available to pay the SRS fees. Use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Centrepay</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to make regular deductions from your Centrelink payment.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Centrepay</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is a voluntary and easy payment option available to Centrelink customers. Go to </a:t>
            </a:r>
            <a:r>
              <a:rPr lang="en-AU" sz="1800" u="sng" dirty="0">
                <a:solidFill>
                  <a:srgbClr val="0563C1"/>
                </a:solidFill>
                <a:effectLst/>
                <a:latin typeface="Calibri" panose="020F0502020204030204" pitchFamily="34" charset="0"/>
                <a:ea typeface="PMingLiU" panose="02020500000000000000" pitchFamily="18" charset="-120"/>
                <a:cs typeface="Times New Roman" panose="02020603050405020304" pitchFamily="18" charset="0"/>
                <a:hlinkClick r:id="rId2"/>
              </a:rPr>
              <a:t>humanservices.gov.au/</a:t>
            </a:r>
            <a:r>
              <a:rPr lang="en-AU" sz="1800" u="sng" dirty="0" err="1">
                <a:solidFill>
                  <a:srgbClr val="0563C1"/>
                </a:solidFill>
                <a:effectLst/>
                <a:latin typeface="Calibri" panose="020F0502020204030204" pitchFamily="34" charset="0"/>
                <a:ea typeface="PMingLiU" panose="02020500000000000000" pitchFamily="18" charset="-120"/>
                <a:cs typeface="Times New Roman" panose="02020603050405020304" pitchFamily="18" charset="0"/>
                <a:hlinkClick r:id="rId2"/>
              </a:rPr>
              <a:t>centrepay</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for more information on how to set up your </a:t>
            </a:r>
            <a:r>
              <a:rPr lang="en-AU" sz="1800" dirty="0" err="1">
                <a:effectLst/>
                <a:latin typeface="Calibri" panose="020F0502020204030204" pitchFamily="34" charset="0"/>
                <a:ea typeface="PMingLiU" panose="02020500000000000000" pitchFamily="18" charset="-120"/>
                <a:cs typeface="Times New Roman" panose="02020603050405020304" pitchFamily="18" charset="0"/>
              </a:rPr>
              <a:t>Centrepay</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deductions.</a:t>
            </a:r>
          </a:p>
          <a:p>
            <a:pPr marL="0" lvl="0" indent="0" algn="just">
              <a:spcBef>
                <a:spcPts val="400"/>
              </a:spcBef>
              <a:spcAft>
                <a:spcPts val="400"/>
              </a:spcAft>
              <a:buSzPts val="1000"/>
              <a:buNone/>
              <a:tabLst>
                <a:tab pos="180340" algn="l"/>
              </a:tabLst>
            </a:pPr>
            <a:r>
              <a:rPr lang="en-AU" sz="1800" b="1" dirty="0">
                <a:latin typeface="Calibri" panose="020F0502020204030204" pitchFamily="34" charset="0"/>
                <a:ea typeface="PMingLiU" panose="02020500000000000000" pitchFamily="18" charset="-120"/>
                <a:cs typeface="Times New Roman" panose="02020603050405020304" pitchFamily="18" charset="0"/>
              </a:rPr>
              <a:t>Financial Hardship</a:t>
            </a:r>
          </a:p>
          <a:p>
            <a:pPr marL="342900" lvl="0" indent="-342900" algn="just">
              <a:spcBef>
                <a:spcPts val="400"/>
              </a:spcBef>
              <a:spcAft>
                <a:spcPts val="400"/>
              </a:spcAft>
              <a:buSzPts val="1000"/>
              <a:buFont typeface="Symbol" panose="05050102010706020507" pitchFamily="18" charset="2"/>
              <a:buChar char=""/>
              <a:tabLst>
                <a:tab pos="180340" algn="l"/>
              </a:tabLst>
            </a:pPr>
            <a:r>
              <a:rPr lang="en-AU" sz="1800" dirty="0">
                <a:effectLst/>
                <a:latin typeface="Calibri" panose="020F0502020204030204" pitchFamily="34" charset="0"/>
                <a:ea typeface="PMingLiU" panose="02020500000000000000" pitchFamily="18" charset="-120"/>
                <a:cs typeface="Times New Roman" panose="02020603050405020304" pitchFamily="18" charset="0"/>
              </a:rPr>
              <a:t>The school has considered the Cost of Living Crisis and has made the decision to not pass on the cost of Apple Care and Apps to students. Payment plans are available including genuine  financial hardship circumstances. </a:t>
            </a:r>
          </a:p>
          <a:p>
            <a:pPr marL="0" lvl="0" indent="0" algn="just">
              <a:spcBef>
                <a:spcPts val="400"/>
              </a:spcBef>
              <a:spcAft>
                <a:spcPts val="400"/>
              </a:spcAft>
              <a:buSzPts val="1000"/>
              <a:buNone/>
              <a:tabLst>
                <a:tab pos="180340" algn="l"/>
              </a:tabLst>
            </a:pPr>
            <a:r>
              <a:rPr lang="en-AU" sz="1800" dirty="0">
                <a:effectLst/>
                <a:latin typeface="Calibri" panose="020F0502020204030204" pitchFamily="34" charset="0"/>
                <a:ea typeface="PMingLiU" panose="02020500000000000000" pitchFamily="18" charset="-120"/>
                <a:cs typeface="Times New Roman" panose="02020603050405020304" pitchFamily="18" charset="0"/>
              </a:rPr>
              <a:t>       -for a confidential discussion, please contact Ruth Bennet ( Business Manager) </a:t>
            </a:r>
            <a:r>
              <a:rPr lang="en-AU" sz="1800" dirty="0">
                <a:effectLst/>
                <a:latin typeface="Calibri" panose="020F0502020204030204" pitchFamily="34" charset="0"/>
                <a:ea typeface="PMingLiU" panose="02020500000000000000" pitchFamily="18" charset="-120"/>
                <a:cs typeface="Times New Roman" panose="02020603050405020304" pitchFamily="18" charset="0"/>
                <a:hlinkClick r:id="rId3"/>
              </a:rPr>
              <a:t>rbenn127@eq.edu.au</a:t>
            </a:r>
            <a:r>
              <a:rPr lang="en-AU" sz="1800" dirty="0">
                <a:effectLst/>
                <a:latin typeface="Calibri" panose="020F0502020204030204" pitchFamily="34" charset="0"/>
                <a:ea typeface="PMingLiU" panose="02020500000000000000" pitchFamily="18" charset="-120"/>
                <a:cs typeface="Times New Roman" panose="02020603050405020304" pitchFamily="18" charset="0"/>
              </a:rPr>
              <a:t> </a:t>
            </a:r>
          </a:p>
          <a:p>
            <a:endParaRPr lang="en-AU" dirty="0"/>
          </a:p>
        </p:txBody>
      </p:sp>
    </p:spTree>
    <p:extLst>
      <p:ext uri="{BB962C8B-B14F-4D97-AF65-F5344CB8AC3E}">
        <p14:creationId xmlns:p14="http://schemas.microsoft.com/office/powerpoint/2010/main" val="1268817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3395D-9854-4221-84AA-4EAB228B36E1}"/>
              </a:ext>
            </a:extLst>
          </p:cNvPr>
          <p:cNvSpPr>
            <a:spLocks noGrp="1"/>
          </p:cNvSpPr>
          <p:nvPr>
            <p:ph type="title"/>
          </p:nvPr>
        </p:nvSpPr>
        <p:spPr/>
        <p:txBody>
          <a:bodyPr>
            <a:normAutofit/>
          </a:bodyPr>
          <a:lstStyle/>
          <a:p>
            <a:r>
              <a:rPr lang="en-AU" sz="4000" b="1" dirty="0">
                <a:effectLst/>
                <a:latin typeface="Segoe UI" panose="020B0502040204020203" pitchFamily="34" charset="0"/>
                <a:ea typeface="Times New Roman" panose="02020603050405020304" pitchFamily="18" charset="0"/>
              </a:rPr>
              <a:t>Enhancing Education Beyond the Classroom: The Benefits of Allowing Students to Take School iPads Home</a:t>
            </a:r>
            <a:endParaRPr lang="en-AU" sz="6600" dirty="0"/>
          </a:p>
        </p:txBody>
      </p:sp>
      <p:sp>
        <p:nvSpPr>
          <p:cNvPr id="3" name="Text Placeholder 2">
            <a:extLst>
              <a:ext uri="{FF2B5EF4-FFF2-40B4-BE49-F238E27FC236}">
                <a16:creationId xmlns:a16="http://schemas.microsoft.com/office/drawing/2014/main" id="{CB6D611E-C5F8-40C0-9011-9D02ABBF3161}"/>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203964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F01EC-481E-4905-A085-812F78C38310}"/>
              </a:ext>
            </a:extLst>
          </p:cNvPr>
          <p:cNvSpPr>
            <a:spLocks noGrp="1"/>
          </p:cNvSpPr>
          <p:nvPr>
            <p:ph type="title"/>
          </p:nvPr>
        </p:nvSpPr>
        <p:spPr>
          <a:xfrm>
            <a:off x="1137904" y="577218"/>
            <a:ext cx="9906000" cy="829452"/>
          </a:xfrm>
        </p:spPr>
        <p:txBody>
          <a:bodyPr/>
          <a:lstStyle/>
          <a:p>
            <a:r>
              <a:rPr lang="en-AU" sz="4800" dirty="0"/>
              <a:t>Benefits</a:t>
            </a:r>
            <a:endParaRPr lang="en-AU" dirty="0"/>
          </a:p>
        </p:txBody>
      </p:sp>
      <p:sp>
        <p:nvSpPr>
          <p:cNvPr id="3" name="Text Placeholder 2">
            <a:extLst>
              <a:ext uri="{FF2B5EF4-FFF2-40B4-BE49-F238E27FC236}">
                <a16:creationId xmlns:a16="http://schemas.microsoft.com/office/drawing/2014/main" id="{3C364098-7EA3-4282-8297-526F841525F0}"/>
              </a:ext>
            </a:extLst>
          </p:cNvPr>
          <p:cNvSpPr>
            <a:spLocks noGrp="1"/>
          </p:cNvSpPr>
          <p:nvPr>
            <p:ph type="body" idx="1"/>
          </p:nvPr>
        </p:nvSpPr>
        <p:spPr>
          <a:xfrm>
            <a:off x="1141411" y="2481943"/>
            <a:ext cx="9906000" cy="3317195"/>
          </a:xfrm>
        </p:spPr>
        <p:txBody>
          <a:bodyPr/>
          <a:lstStyle/>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Accessibility and Flexibility:</a:t>
            </a:r>
            <a:r>
              <a:rPr lang="en-AU" sz="1800" dirty="0">
                <a:solidFill>
                  <a:srgbClr val="000000"/>
                </a:solidFill>
                <a:effectLst/>
                <a:latin typeface="Segoe UI" panose="020B0502040204020203" pitchFamily="34" charset="0"/>
                <a:ea typeface="Times New Roman" panose="02020603050405020304" pitchFamily="18" charset="0"/>
              </a:rPr>
              <a:t> </a:t>
            </a:r>
          </a:p>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Seamless Integration of Technology:</a:t>
            </a:r>
            <a:r>
              <a:rPr lang="en-AU" sz="1800" dirty="0">
                <a:solidFill>
                  <a:srgbClr val="000000"/>
                </a:solidFill>
                <a:effectLst/>
                <a:latin typeface="Segoe UI" panose="020B0502040204020203" pitchFamily="34" charset="0"/>
                <a:ea typeface="Times New Roman" panose="02020603050405020304" pitchFamily="18" charset="0"/>
              </a:rPr>
              <a:t> </a:t>
            </a:r>
            <a:endParaRPr lang="en-AU" dirty="0">
              <a:solidFill>
                <a:srgbClr val="000000"/>
              </a:solidFill>
              <a:latin typeface="Segoe UI" panose="020B0502040204020203" pitchFamily="34" charset="0"/>
              <a:ea typeface="Times New Roman" panose="02020603050405020304" pitchFamily="18" charset="0"/>
            </a:endParaRPr>
          </a:p>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Personalized Learning:</a:t>
            </a:r>
            <a:r>
              <a:rPr lang="en-AU" sz="1800" dirty="0">
                <a:solidFill>
                  <a:srgbClr val="000000"/>
                </a:solidFill>
                <a:effectLst/>
                <a:latin typeface="Segoe UI" panose="020B0502040204020203" pitchFamily="34" charset="0"/>
                <a:ea typeface="Times New Roman" panose="02020603050405020304" pitchFamily="18" charset="0"/>
              </a:rPr>
              <a:t> </a:t>
            </a:r>
          </a:p>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Collaborative Learning Opportunities:</a:t>
            </a:r>
            <a:endParaRPr lang="en-AU" b="1" dirty="0">
              <a:solidFill>
                <a:srgbClr val="000000"/>
              </a:solidFill>
              <a:latin typeface="Segoe UI" panose="020B0502040204020203" pitchFamily="34" charset="0"/>
              <a:ea typeface="Times New Roman" panose="02020603050405020304" pitchFamily="18" charset="0"/>
            </a:endParaRPr>
          </a:p>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Preparation for a Digital Future</a:t>
            </a:r>
          </a:p>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Homework and Assignment Management</a:t>
            </a:r>
            <a:endParaRPr lang="en-AU" b="1" dirty="0">
              <a:solidFill>
                <a:srgbClr val="000000"/>
              </a:solidFill>
              <a:latin typeface="Segoe UI" panose="020B0502040204020203" pitchFamily="34" charset="0"/>
              <a:ea typeface="Times New Roman" panose="02020603050405020304" pitchFamily="18" charset="0"/>
            </a:endParaRPr>
          </a:p>
          <a:p>
            <a:pPr marL="342900" indent="-342900">
              <a:buAutoNum type="arabicPeriod"/>
            </a:pPr>
            <a:r>
              <a:rPr lang="en-AU" sz="1800" b="1" dirty="0">
                <a:solidFill>
                  <a:srgbClr val="000000"/>
                </a:solidFill>
                <a:effectLst/>
                <a:latin typeface="Segoe UI" panose="020B0502040204020203" pitchFamily="34" charset="0"/>
                <a:ea typeface="Times New Roman" panose="02020603050405020304" pitchFamily="18" charset="0"/>
              </a:rPr>
              <a:t>Parental Involvement:</a:t>
            </a:r>
            <a:r>
              <a:rPr lang="en-AU" sz="1800" dirty="0">
                <a:solidFill>
                  <a:srgbClr val="000000"/>
                </a:solidFill>
                <a:effectLst/>
                <a:latin typeface="Segoe UI" panose="020B0502040204020203" pitchFamily="34" charset="0"/>
                <a:ea typeface="Times New Roman" panose="02020603050405020304" pitchFamily="18" charset="0"/>
              </a:rPr>
              <a:t> </a:t>
            </a:r>
            <a:endParaRPr lang="en-AU" dirty="0"/>
          </a:p>
        </p:txBody>
      </p:sp>
    </p:spTree>
    <p:extLst>
      <p:ext uri="{BB962C8B-B14F-4D97-AF65-F5344CB8AC3E}">
        <p14:creationId xmlns:p14="http://schemas.microsoft.com/office/powerpoint/2010/main" val="714231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D63A6-A13E-4513-9629-63C8B7A768AC}"/>
              </a:ext>
            </a:extLst>
          </p:cNvPr>
          <p:cNvSpPr>
            <a:spLocks noGrp="1"/>
          </p:cNvSpPr>
          <p:nvPr>
            <p:ph type="ctrTitle"/>
          </p:nvPr>
        </p:nvSpPr>
        <p:spPr>
          <a:xfrm>
            <a:off x="1252634" y="370744"/>
            <a:ext cx="9144000" cy="1177310"/>
          </a:xfrm>
        </p:spPr>
        <p:txBody>
          <a:bodyPr/>
          <a:lstStyle/>
          <a:p>
            <a:r>
              <a:rPr lang="en-AU" dirty="0"/>
              <a:t>Benefits to parents</a:t>
            </a:r>
          </a:p>
        </p:txBody>
      </p:sp>
      <p:sp>
        <p:nvSpPr>
          <p:cNvPr id="3" name="Subtitle 2">
            <a:extLst>
              <a:ext uri="{FF2B5EF4-FFF2-40B4-BE49-F238E27FC236}">
                <a16:creationId xmlns:a16="http://schemas.microsoft.com/office/drawing/2014/main" id="{832AF8C9-57FD-4B2D-9954-51118617E337}"/>
              </a:ext>
            </a:extLst>
          </p:cNvPr>
          <p:cNvSpPr>
            <a:spLocks noGrp="1"/>
          </p:cNvSpPr>
          <p:nvPr>
            <p:ph type="subTitle" idx="1"/>
          </p:nvPr>
        </p:nvSpPr>
        <p:spPr>
          <a:xfrm>
            <a:off x="2158482" y="1621873"/>
            <a:ext cx="9144000" cy="2962469"/>
          </a:xfrm>
        </p:spPr>
        <p:txBody>
          <a:bodyPr>
            <a:normAutofit fontScale="25000" lnSpcReduction="20000"/>
          </a:bodyPr>
          <a:lstStyle/>
          <a:p>
            <a:pPr marL="342900" indent="-342900" algn="l">
              <a:buFont typeface="Arial" panose="020B0604020202020204" pitchFamily="34" charset="0"/>
              <a:buChar char="•"/>
            </a:pPr>
            <a:r>
              <a:rPr lang="en-AU" sz="8000" dirty="0"/>
              <a:t>Not paying full cost in one hit</a:t>
            </a:r>
          </a:p>
          <a:p>
            <a:pPr marL="342900" indent="-342900" algn="l">
              <a:buFont typeface="Arial" panose="020B0604020202020204" pitchFamily="34" charset="0"/>
              <a:buChar char="•"/>
            </a:pPr>
            <a:r>
              <a:rPr lang="en-AU" sz="8000" dirty="0"/>
              <a:t>School owned and controlled – safety and avoids distraction of friends messaging during school hours</a:t>
            </a:r>
          </a:p>
          <a:p>
            <a:pPr marL="342900" indent="-342900" algn="l">
              <a:buFont typeface="Arial" panose="020B0604020202020204" pitchFamily="34" charset="0"/>
              <a:buChar char="•"/>
            </a:pPr>
            <a:r>
              <a:rPr lang="en-AU" sz="8000" dirty="0"/>
              <a:t>Belongs to school – school rules apply</a:t>
            </a:r>
          </a:p>
          <a:p>
            <a:pPr marL="342900" indent="-342900" algn="l">
              <a:buFont typeface="Arial" panose="020B0604020202020204" pitchFamily="34" charset="0"/>
              <a:buChar char="•"/>
            </a:pPr>
            <a:r>
              <a:rPr lang="en-AU" sz="8000" dirty="0"/>
              <a:t>Insurance is covered in price</a:t>
            </a:r>
          </a:p>
          <a:p>
            <a:pPr marL="342900" indent="-342900" algn="l">
              <a:buFont typeface="Arial" panose="020B0604020202020204" pitchFamily="34" charset="0"/>
              <a:buChar char="•"/>
            </a:pPr>
            <a:r>
              <a:rPr lang="en-AU" sz="8000" dirty="0"/>
              <a:t>Apps are managed by school</a:t>
            </a:r>
          </a:p>
          <a:p>
            <a:pPr marL="342900" indent="-342900" algn="l">
              <a:buFont typeface="Arial" panose="020B0604020202020204" pitchFamily="34" charset="0"/>
              <a:buChar char="•"/>
            </a:pPr>
            <a:r>
              <a:rPr lang="en-AU" sz="8000" dirty="0"/>
              <a:t>Apps can be updated by school</a:t>
            </a:r>
          </a:p>
          <a:p>
            <a:pPr marL="342900" indent="-342900" algn="l">
              <a:buFont typeface="Arial" panose="020B0604020202020204" pitchFamily="34" charset="0"/>
              <a:buChar char="•"/>
            </a:pPr>
            <a:r>
              <a:rPr lang="en-AU" sz="8000" dirty="0"/>
              <a:t>Suite of apps standard </a:t>
            </a:r>
          </a:p>
          <a:p>
            <a:pPr marL="342900" indent="-342900" algn="l">
              <a:buFont typeface="Arial" panose="020B0604020202020204" pitchFamily="34" charset="0"/>
              <a:buChar char="•"/>
            </a:pPr>
            <a:r>
              <a:rPr lang="en-AU" sz="8000" dirty="0"/>
              <a:t>No additional download of app costs to parents</a:t>
            </a:r>
          </a:p>
          <a:p>
            <a:pPr marL="342900" indent="-342900" algn="l">
              <a:buFont typeface="Arial" panose="020B0604020202020204" pitchFamily="34" charset="0"/>
              <a:buChar char="•"/>
            </a:pPr>
            <a:r>
              <a:rPr lang="en-AU" sz="8000" dirty="0"/>
              <a:t>Peace of mind – parents not required to maintain security and </a:t>
            </a:r>
            <a:r>
              <a:rPr lang="en-AU" sz="8000" dirty="0" err="1"/>
              <a:t>cybersafety</a:t>
            </a:r>
            <a:r>
              <a:rPr lang="en-AU" sz="8000" dirty="0"/>
              <a:t> settings</a:t>
            </a:r>
          </a:p>
          <a:p>
            <a:pPr marL="342900" indent="-342900" algn="l">
              <a:buFont typeface="Arial" panose="020B0604020202020204" pitchFamily="34" charset="0"/>
              <a:buChar char="•"/>
            </a:pPr>
            <a:r>
              <a:rPr lang="en-AU" sz="8000" dirty="0"/>
              <a:t>Reduction in book list costs – No text books, Online learning</a:t>
            </a:r>
          </a:p>
          <a:p>
            <a:pPr marL="342900" indent="-342900" algn="l">
              <a:buFont typeface="Arial" panose="020B0604020202020204" pitchFamily="34" charset="0"/>
              <a:buChar char="•"/>
            </a:pPr>
            <a:endParaRPr lang="en-AU" dirty="0"/>
          </a:p>
        </p:txBody>
      </p:sp>
    </p:spTree>
    <p:extLst>
      <p:ext uri="{BB962C8B-B14F-4D97-AF65-F5344CB8AC3E}">
        <p14:creationId xmlns:p14="http://schemas.microsoft.com/office/powerpoint/2010/main" val="295974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0A894-CF2C-4E1E-95E9-15A47CDE7AF0}"/>
              </a:ext>
            </a:extLst>
          </p:cNvPr>
          <p:cNvSpPr>
            <a:spLocks noGrp="1"/>
          </p:cNvSpPr>
          <p:nvPr>
            <p:ph type="ctrTitle"/>
          </p:nvPr>
        </p:nvSpPr>
        <p:spPr>
          <a:xfrm>
            <a:off x="1719943" y="665163"/>
            <a:ext cx="9144000" cy="477837"/>
          </a:xfrm>
        </p:spPr>
        <p:txBody>
          <a:bodyPr>
            <a:normAutofit fontScale="90000"/>
          </a:bodyPr>
          <a:lstStyle/>
          <a:p>
            <a:r>
              <a:rPr lang="en-AU" dirty="0"/>
              <a:t>Homework</a:t>
            </a:r>
          </a:p>
        </p:txBody>
      </p:sp>
      <p:sp>
        <p:nvSpPr>
          <p:cNvPr id="3" name="Subtitle 2">
            <a:extLst>
              <a:ext uri="{FF2B5EF4-FFF2-40B4-BE49-F238E27FC236}">
                <a16:creationId xmlns:a16="http://schemas.microsoft.com/office/drawing/2014/main" id="{75DE4741-EC64-4B2F-9176-84CA777C0DE6}"/>
              </a:ext>
            </a:extLst>
          </p:cNvPr>
          <p:cNvSpPr>
            <a:spLocks noGrp="1"/>
          </p:cNvSpPr>
          <p:nvPr>
            <p:ph type="subTitle" idx="1"/>
          </p:nvPr>
        </p:nvSpPr>
        <p:spPr>
          <a:xfrm>
            <a:off x="1524000" y="1418252"/>
            <a:ext cx="9144000" cy="3102429"/>
          </a:xfrm>
        </p:spPr>
        <p:txBody>
          <a:bodyPr>
            <a:noAutofit/>
          </a:bodyPr>
          <a:lstStyle/>
          <a:p>
            <a:pPr marL="342900" indent="-342900" algn="l">
              <a:buFont typeface="Arial" panose="020B0604020202020204" pitchFamily="34" charset="0"/>
              <a:buChar char="•"/>
            </a:pPr>
            <a:r>
              <a:rPr lang="en-AU" sz="2400" dirty="0"/>
              <a:t>Mathletics – Students more likely to do maths homework</a:t>
            </a:r>
          </a:p>
          <a:p>
            <a:pPr marL="342900" indent="-342900" algn="l">
              <a:buFont typeface="Arial" panose="020B0604020202020204" pitchFamily="34" charset="0"/>
              <a:buChar char="•"/>
            </a:pPr>
            <a:r>
              <a:rPr lang="en-AU" sz="2400" dirty="0"/>
              <a:t>Cars and Stars for reading</a:t>
            </a:r>
          </a:p>
          <a:p>
            <a:pPr marL="342900" indent="-342900" algn="l">
              <a:buFont typeface="Arial" panose="020B0604020202020204" pitchFamily="34" charset="0"/>
              <a:buChar char="•"/>
            </a:pPr>
            <a:r>
              <a:rPr lang="en-AU" sz="2400" dirty="0"/>
              <a:t>Curiosity projects </a:t>
            </a:r>
          </a:p>
          <a:p>
            <a:pPr marL="800100" lvl="1" indent="-342900" algn="l">
              <a:buFont typeface="Arial" panose="020B0604020202020204" pitchFamily="34" charset="0"/>
              <a:buChar char="•"/>
            </a:pPr>
            <a:r>
              <a:rPr lang="en-AU" sz="2400" dirty="0"/>
              <a:t>Research</a:t>
            </a:r>
          </a:p>
          <a:p>
            <a:pPr marL="800100" lvl="1" indent="-342900" algn="l">
              <a:buFont typeface="Arial" panose="020B0604020202020204" pitchFamily="34" charset="0"/>
              <a:buChar char="•"/>
            </a:pPr>
            <a:r>
              <a:rPr lang="en-AU" sz="2400" dirty="0"/>
              <a:t>Book creators </a:t>
            </a:r>
          </a:p>
          <a:p>
            <a:pPr marL="800100" lvl="1" indent="-342900" algn="l">
              <a:buFont typeface="Arial" panose="020B0604020202020204" pitchFamily="34" charset="0"/>
              <a:buChar char="•"/>
            </a:pPr>
            <a:r>
              <a:rPr lang="en-AU" sz="2400" dirty="0" err="1"/>
              <a:t>Qlearn</a:t>
            </a:r>
            <a:r>
              <a:rPr lang="en-AU" sz="2400" dirty="0"/>
              <a:t> – third teaching space </a:t>
            </a:r>
          </a:p>
          <a:p>
            <a:pPr marL="342900" indent="-342900" algn="l">
              <a:buFont typeface="Arial" panose="020B0604020202020204" pitchFamily="34" charset="0"/>
              <a:buChar char="•"/>
            </a:pPr>
            <a:r>
              <a:rPr lang="en-AU" sz="2400" dirty="0"/>
              <a:t>Flip learning – reinforce concepts to be covered in class or revise concepts covered.</a:t>
            </a:r>
          </a:p>
          <a:p>
            <a:pPr marL="342900" indent="-342900" algn="l">
              <a:buFont typeface="Arial" panose="020B0604020202020204" pitchFamily="34" charset="0"/>
              <a:buChar char="•"/>
            </a:pPr>
            <a:r>
              <a:rPr lang="en-AU" sz="2400" dirty="0"/>
              <a:t>Learning resources available to students at home and at school</a:t>
            </a:r>
          </a:p>
        </p:txBody>
      </p:sp>
    </p:spTree>
    <p:extLst>
      <p:ext uri="{BB962C8B-B14F-4D97-AF65-F5344CB8AC3E}">
        <p14:creationId xmlns:p14="http://schemas.microsoft.com/office/powerpoint/2010/main" val="3087422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4E2B7-2ED1-4258-8AD6-0B0A2CCB3C18}"/>
              </a:ext>
            </a:extLst>
          </p:cNvPr>
          <p:cNvSpPr>
            <a:spLocks noGrp="1"/>
          </p:cNvSpPr>
          <p:nvPr>
            <p:ph type="title"/>
          </p:nvPr>
        </p:nvSpPr>
        <p:spPr>
          <a:xfrm>
            <a:off x="831850" y="768350"/>
            <a:ext cx="10515600" cy="1013797"/>
          </a:xfrm>
        </p:spPr>
        <p:txBody>
          <a:bodyPr/>
          <a:lstStyle/>
          <a:p>
            <a:r>
              <a:rPr lang="en-AU" dirty="0"/>
              <a:t>Benefits to Students</a:t>
            </a:r>
          </a:p>
        </p:txBody>
      </p:sp>
      <p:sp>
        <p:nvSpPr>
          <p:cNvPr id="3" name="Text Placeholder 2">
            <a:extLst>
              <a:ext uri="{FF2B5EF4-FFF2-40B4-BE49-F238E27FC236}">
                <a16:creationId xmlns:a16="http://schemas.microsoft.com/office/drawing/2014/main" id="{3170ED14-C47C-4EC7-89C4-179263FCFF1E}"/>
              </a:ext>
            </a:extLst>
          </p:cNvPr>
          <p:cNvSpPr>
            <a:spLocks noGrp="1"/>
          </p:cNvSpPr>
          <p:nvPr>
            <p:ph type="body" idx="1"/>
          </p:nvPr>
        </p:nvSpPr>
        <p:spPr>
          <a:xfrm>
            <a:off x="831850" y="2015412"/>
            <a:ext cx="10515600" cy="4074239"/>
          </a:xfrm>
        </p:spPr>
        <p:txBody>
          <a:bodyPr/>
          <a:lstStyle/>
          <a:p>
            <a:pPr marL="342900" indent="-342900">
              <a:buFont typeface="Arial" panose="020B0604020202020204" pitchFamily="34" charset="0"/>
              <a:buChar char="•"/>
            </a:pPr>
            <a:r>
              <a:rPr lang="en-AU" sz="2400" dirty="0"/>
              <a:t>Agency – to become independent learners</a:t>
            </a:r>
          </a:p>
          <a:p>
            <a:pPr marL="342900" indent="-342900">
              <a:buFont typeface="Arial" panose="020B0604020202020204" pitchFamily="34" charset="0"/>
              <a:buChar char="•"/>
            </a:pPr>
            <a:r>
              <a:rPr lang="en-AU" sz="2400" dirty="0"/>
              <a:t>Reinforcing digital literacy in an ever changing world</a:t>
            </a:r>
          </a:p>
          <a:p>
            <a:pPr marL="342900" indent="-342900">
              <a:buFont typeface="Arial" panose="020B0604020202020204" pitchFamily="34" charset="0"/>
              <a:buChar char="•"/>
            </a:pPr>
            <a:r>
              <a:rPr lang="en-AU" sz="2400" dirty="0"/>
              <a:t>Time management</a:t>
            </a:r>
          </a:p>
          <a:p>
            <a:pPr marL="342900" indent="-342900">
              <a:buFont typeface="Arial" panose="020B0604020202020204" pitchFamily="34" charset="0"/>
              <a:buChar char="•"/>
            </a:pPr>
            <a:r>
              <a:rPr lang="en-AU" sz="2400" dirty="0"/>
              <a:t>Accessibility of apps required for learning</a:t>
            </a:r>
          </a:p>
          <a:p>
            <a:pPr marL="342900" indent="-342900">
              <a:buFont typeface="Arial" panose="020B0604020202020204" pitchFamily="34" charset="0"/>
              <a:buChar char="•"/>
            </a:pPr>
            <a:r>
              <a:rPr lang="en-AU" sz="2400" dirty="0"/>
              <a:t>Accessibility of learning materials at home and school</a:t>
            </a:r>
          </a:p>
          <a:p>
            <a:pPr marL="342900" indent="-342900">
              <a:buFont typeface="Arial" panose="020B0604020202020204" pitchFamily="34" charset="0"/>
              <a:buChar char="•"/>
            </a:pPr>
            <a:r>
              <a:rPr lang="en-AU" sz="2400" dirty="0"/>
              <a:t>Ability to share learning references materials with parents</a:t>
            </a:r>
          </a:p>
          <a:p>
            <a:pPr marL="342900" indent="-342900">
              <a:buFont typeface="Arial" panose="020B0604020202020204" pitchFamily="34" charset="0"/>
              <a:buChar char="•"/>
            </a:pPr>
            <a:endParaRPr lang="en-AU" dirty="0"/>
          </a:p>
          <a:p>
            <a:pPr marL="342900" indent="-342900">
              <a:buFont typeface="Arial" panose="020B0604020202020204" pitchFamily="34" charset="0"/>
              <a:buChar char="•"/>
            </a:pPr>
            <a:endParaRPr lang="en-AU" dirty="0"/>
          </a:p>
        </p:txBody>
      </p:sp>
    </p:spTree>
    <p:extLst>
      <p:ext uri="{BB962C8B-B14F-4D97-AF65-F5344CB8AC3E}">
        <p14:creationId xmlns:p14="http://schemas.microsoft.com/office/powerpoint/2010/main" val="4269081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CB38E-3E4D-4179-8061-B7CD318637A2}"/>
              </a:ext>
            </a:extLst>
          </p:cNvPr>
          <p:cNvSpPr>
            <a:spLocks noGrp="1"/>
          </p:cNvSpPr>
          <p:nvPr>
            <p:ph type="title"/>
          </p:nvPr>
        </p:nvSpPr>
        <p:spPr/>
        <p:txBody>
          <a:bodyPr/>
          <a:lstStyle/>
          <a:p>
            <a:r>
              <a:rPr lang="en-AU" dirty="0"/>
              <a:t>Routines</a:t>
            </a:r>
          </a:p>
        </p:txBody>
      </p:sp>
      <p:sp>
        <p:nvSpPr>
          <p:cNvPr id="3" name="Content Placeholder 2">
            <a:extLst>
              <a:ext uri="{FF2B5EF4-FFF2-40B4-BE49-F238E27FC236}">
                <a16:creationId xmlns:a16="http://schemas.microsoft.com/office/drawing/2014/main" id="{AE2AC80E-BCAE-4294-BC0A-654F40B15885}"/>
              </a:ext>
            </a:extLst>
          </p:cNvPr>
          <p:cNvSpPr>
            <a:spLocks noGrp="1"/>
          </p:cNvSpPr>
          <p:nvPr>
            <p:ph idx="1"/>
          </p:nvPr>
        </p:nvSpPr>
        <p:spPr/>
        <p:txBody>
          <a:bodyPr>
            <a:normAutofit fontScale="92500" lnSpcReduction="10000"/>
          </a:bodyPr>
          <a:lstStyle/>
          <a:p>
            <a:r>
              <a:rPr lang="en-AU" sz="4000" dirty="0"/>
              <a:t>Get home</a:t>
            </a:r>
          </a:p>
          <a:p>
            <a:r>
              <a:rPr lang="en-AU" sz="4000" dirty="0"/>
              <a:t>Take iPad out and do homework</a:t>
            </a:r>
          </a:p>
          <a:p>
            <a:r>
              <a:rPr lang="en-AU" sz="4000" dirty="0"/>
              <a:t>Put iPad on charge </a:t>
            </a:r>
          </a:p>
          <a:p>
            <a:r>
              <a:rPr lang="en-AU" sz="4000" dirty="0"/>
              <a:t>When iPad is charged put back in bag before going to bed.</a:t>
            </a:r>
          </a:p>
        </p:txBody>
      </p:sp>
    </p:spTree>
    <p:extLst>
      <p:ext uri="{BB962C8B-B14F-4D97-AF65-F5344CB8AC3E}">
        <p14:creationId xmlns:p14="http://schemas.microsoft.com/office/powerpoint/2010/main" val="1701542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E00D2-9B7C-442B-89C4-E7C762844A10}"/>
              </a:ext>
            </a:extLst>
          </p:cNvPr>
          <p:cNvSpPr>
            <a:spLocks noGrp="1"/>
          </p:cNvSpPr>
          <p:nvPr>
            <p:ph type="title"/>
          </p:nvPr>
        </p:nvSpPr>
        <p:spPr>
          <a:xfrm>
            <a:off x="1143001" y="-81278"/>
            <a:ext cx="9905998" cy="1478570"/>
          </a:xfrm>
        </p:spPr>
        <p:txBody>
          <a:bodyPr/>
          <a:lstStyle/>
          <a:p>
            <a:r>
              <a:rPr lang="en-AU" dirty="0"/>
              <a:t>iPad rules at home</a:t>
            </a:r>
          </a:p>
        </p:txBody>
      </p:sp>
      <p:sp>
        <p:nvSpPr>
          <p:cNvPr id="3" name="Content Placeholder 2">
            <a:extLst>
              <a:ext uri="{FF2B5EF4-FFF2-40B4-BE49-F238E27FC236}">
                <a16:creationId xmlns:a16="http://schemas.microsoft.com/office/drawing/2014/main" id="{A4E96341-1C1C-41F9-AE44-2A4BD49A9C5B}"/>
              </a:ext>
            </a:extLst>
          </p:cNvPr>
          <p:cNvSpPr>
            <a:spLocks noGrp="1"/>
          </p:cNvSpPr>
          <p:nvPr>
            <p:ph idx="1"/>
          </p:nvPr>
        </p:nvSpPr>
        <p:spPr>
          <a:xfrm>
            <a:off x="858416" y="1026367"/>
            <a:ext cx="10375641" cy="5383763"/>
          </a:xfrm>
        </p:spPr>
        <p:txBody>
          <a:bodyPr>
            <a:normAutofit fontScale="92500" lnSpcReduction="20000"/>
          </a:bodyPr>
          <a:lstStyle/>
          <a:p>
            <a:r>
              <a:rPr lang="en-AU" sz="3800" dirty="0"/>
              <a:t>iPad is only used for homework</a:t>
            </a:r>
          </a:p>
          <a:p>
            <a:r>
              <a:rPr lang="en-AU" sz="3800" dirty="0"/>
              <a:t>iPads will be able to connect to your own network</a:t>
            </a:r>
          </a:p>
          <a:p>
            <a:r>
              <a:rPr lang="en-AU" sz="3800" dirty="0"/>
              <a:t>iPad belongs to school and cannot be used for playing games unless they are school related e.g. Minecraft Education</a:t>
            </a:r>
          </a:p>
          <a:p>
            <a:r>
              <a:rPr lang="en-AU" sz="3800" dirty="0"/>
              <a:t>iPads should not be decorated with stickers</a:t>
            </a:r>
          </a:p>
          <a:p>
            <a:r>
              <a:rPr lang="en-AU" sz="3800" dirty="0"/>
              <a:t>iPads need to come to school charged </a:t>
            </a:r>
          </a:p>
          <a:p>
            <a:r>
              <a:rPr lang="en-AU" sz="3800" dirty="0"/>
              <a:t>iPads not in bedrooms</a:t>
            </a:r>
          </a:p>
          <a:p>
            <a:endParaRPr lang="en-AU" dirty="0"/>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2041986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251DC-BDD0-60D7-6843-8A61DA93D4B2}"/>
              </a:ext>
            </a:extLst>
          </p:cNvPr>
          <p:cNvSpPr>
            <a:spLocks noGrp="1"/>
          </p:cNvSpPr>
          <p:nvPr>
            <p:ph type="title"/>
          </p:nvPr>
        </p:nvSpPr>
        <p:spPr/>
        <p:txBody>
          <a:bodyPr/>
          <a:lstStyle/>
          <a:p>
            <a:r>
              <a:rPr lang="en-AU" dirty="0"/>
              <a:t>White List</a:t>
            </a:r>
          </a:p>
        </p:txBody>
      </p:sp>
      <p:sp>
        <p:nvSpPr>
          <p:cNvPr id="3" name="Content Placeholder 2">
            <a:extLst>
              <a:ext uri="{FF2B5EF4-FFF2-40B4-BE49-F238E27FC236}">
                <a16:creationId xmlns:a16="http://schemas.microsoft.com/office/drawing/2014/main" id="{FB52EEFF-C36F-9582-D6BB-1DDEDFE0D172}"/>
              </a:ext>
            </a:extLst>
          </p:cNvPr>
          <p:cNvSpPr>
            <a:spLocks noGrp="1"/>
          </p:cNvSpPr>
          <p:nvPr>
            <p:ph idx="1"/>
          </p:nvPr>
        </p:nvSpPr>
        <p:spPr/>
        <p:txBody>
          <a:bodyPr/>
          <a:lstStyle/>
          <a:p>
            <a:r>
              <a:rPr lang="en-AU" sz="3200" dirty="0"/>
              <a:t>Students are only able to access the white list at home and at school.</a:t>
            </a:r>
          </a:p>
          <a:p>
            <a:pPr lvl="1"/>
            <a:r>
              <a:rPr lang="en-AU" sz="2800" dirty="0"/>
              <a:t>School controls the list</a:t>
            </a:r>
          </a:p>
          <a:p>
            <a:pPr lvl="1"/>
            <a:r>
              <a:rPr lang="en-AU" sz="2800" dirty="0"/>
              <a:t>No inappropriate searching</a:t>
            </a:r>
          </a:p>
          <a:p>
            <a:pPr lvl="1"/>
            <a:r>
              <a:rPr lang="en-AU" sz="2800" dirty="0"/>
              <a:t>Teachers vet sites which students can access and apply to have them added to the white list</a:t>
            </a:r>
          </a:p>
          <a:p>
            <a:pPr lvl="1"/>
            <a:endParaRPr lang="en-AU" dirty="0"/>
          </a:p>
        </p:txBody>
      </p:sp>
    </p:spTree>
    <p:extLst>
      <p:ext uri="{BB962C8B-B14F-4D97-AF65-F5344CB8AC3E}">
        <p14:creationId xmlns:p14="http://schemas.microsoft.com/office/powerpoint/2010/main" val="3744645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BABD292EC3E84FA35ECB0943E32E61" ma:contentTypeVersion="12" ma:contentTypeDescription="Create a new document." ma:contentTypeScope="" ma:versionID="5c0e02e495d1aca0fdb7e46ca4ebfa7c">
  <xsd:schema xmlns:xsd="http://www.w3.org/2001/XMLSchema" xmlns:xs="http://www.w3.org/2001/XMLSchema" xmlns:p="http://schemas.microsoft.com/office/2006/metadata/properties" xmlns:ns1="http://schemas.microsoft.com/sharepoint/v3" xmlns:ns2="5c7d964b-4724-42b8-ac9a-b7c0689fd742" targetNamespace="http://schemas.microsoft.com/office/2006/metadata/properties" ma:root="true" ma:fieldsID="7a6856f3f61aeb638adead019aed2f2b" ns1:_="" ns2:_="">
    <xsd:import namespace="http://schemas.microsoft.com/sharepoint/v3"/>
    <xsd:import namespace="5c7d964b-4724-42b8-ac9a-b7c0689fd742"/>
    <xsd:element name="properties">
      <xsd:complexType>
        <xsd:sequence>
          <xsd:element name="documentManagement">
            <xsd:complexType>
              <xsd:all>
                <xsd:element ref="ns1:PublishingStartDate" minOccurs="0"/>
                <xsd:element ref="ns1:PublishingExpirationDate" minOccurs="0"/>
                <xsd:element ref="ns2:PPContentOwner" minOccurs="0"/>
                <xsd:element ref="ns2:PPContentAuthor" minOccurs="0"/>
                <xsd:element ref="ns2:PPSubmittedBy" minOccurs="0"/>
                <xsd:element ref="ns2:PPSubmittedDate" minOccurs="0"/>
                <xsd:element ref="ns2:PPModeratedBy" minOccurs="0"/>
                <xsd:element ref="ns2:PPModeratedDate" minOccurs="0"/>
                <xsd:element ref="ns2:PPReferenceNumber" minOccurs="0"/>
                <xsd:element ref="ns2:PPContentApprover" minOccurs="0"/>
                <xsd:element ref="ns2:PPReviewDate" minOccurs="0"/>
                <xsd:element ref="ns2:PPLastReviewedDate" minOccurs="0"/>
                <xsd:element ref="ns2:PPLastReviewedBy" minOccurs="0"/>
                <xsd:element ref="ns2:PPPublishedNotificationAddress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7d964b-4724-42b8-ac9a-b7c0689fd742" elementFormDefault="qualified">
    <xsd:import namespace="http://schemas.microsoft.com/office/2006/documentManagement/types"/>
    <xsd:import namespace="http://schemas.microsoft.com/office/infopath/2007/PartnerControls"/>
    <xsd:element name="PPContentOwner" ma:index="10" nillable="true" ma:displayName="Content Owner" ma:description="The person ultimately responsible for the content of this item." ma:list="UserInfo" ma:internalName="PPContent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ContentAuthor" ma:index="11" nillable="true" ma:displayName="Content Author" ma:description="The person responsible for creating and maintaining this item’s content." ma:list="UserInfo" ma:internalName="PPContentAutho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SubmittedBy" ma:index="12" nillable="true" ma:displayName="Submitted By" ma:description="The person who submitted this item for approval." ma:list="UserInfo" ma:internalName="PPSubmittedBy">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SubmittedDate" ma:index="13" nillable="true" ma:displayName="Submitted Date" ma:description="The date and time when this item was submitted for approval." ma:format="DateOnly" ma:internalName="PPSubmittedDate">
      <xsd:simpleType>
        <xsd:restriction base="dms:DateTime"/>
      </xsd:simpleType>
    </xsd:element>
    <xsd:element name="PPModeratedBy" ma:index="14" nillable="true" ma:displayName="Moderated By" ma:description="The user that either approved or rejected the item." ma:list="UserInfo" ma:internalName="PPModeratedBy">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ModeratedDate" ma:index="15" nillable="true" ma:displayName="Moderated Date" ma:description="The date that the item was either approved or rejected." ma:format="DateOnly" ma:internalName="PPModeratedDate">
      <xsd:simpleType>
        <xsd:restriction base="dms:DateTime"/>
      </xsd:simpleType>
    </xsd:element>
    <xsd:element name="PPReferenceNumber" ma:index="16" nillable="true" ma:displayName="Reference Number" ma:description="The identifier from another system that represents or is related to this item (if applicable)." ma:internalName="PPReferenceNumber">
      <xsd:simpleType>
        <xsd:restriction base="dms:Text"/>
      </xsd:simpleType>
    </xsd:element>
    <xsd:element name="PPContentApprover" ma:index="17" nillable="true" ma:displayName="Content Approver" ma:description="The person who is responsible for approving the content of this item." ma:list="UserInfo" ma:internalName="PPContentApprov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ReviewDate" ma:index="18" nillable="true" ma:displayName="Review Date" ma:description="The date the item's content will be next due for review." ma:format="DateOnly" ma:internalName="PPReviewDate">
      <xsd:simpleType>
        <xsd:restriction base="dms:DateTime"/>
      </xsd:simpleType>
    </xsd:element>
    <xsd:element name="PPLastReviewedDate" ma:index="19" nillable="true" ma:displayName="Last Reviewed Date" ma:description="The date the item's content was last reviewed." ma:internalName="PPLastReviewedDate">
      <xsd:simpleType>
        <xsd:restriction base="dms:DateTime"/>
      </xsd:simpleType>
    </xsd:element>
    <xsd:element name="PPLastReviewedBy" ma:index="20" nillable="true" ma:displayName="Last Reviewed By" ma:description="The person who last reviewed the item's content." ma:list="UserInfo" ma:internalName="PPLastReviewedBy">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PPublishedNotificationAddresses" ma:index="21" nillable="true" ma:displayName="Published Notification Address(es)" ma:description="The email address(es) of people to notify when this item is published. Note: Email addresses are separated by a ';'." ma:internalName="PPPublishedNotificationAddresse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ContentAuthor xmlns="5c7d964b-4724-42b8-ac9a-b7c0689fd742">
      <UserInfo>
        <DisplayName>ABDELGAWAD, Asmaa</DisplayName>
        <AccountId>91</AccountId>
        <AccountType/>
      </UserInfo>
    </PPContentAuthor>
    <PPModeratedDate xmlns="5c7d964b-4724-42b8-ac9a-b7c0689fd742">2025-02-07T05:27:50+00:00</PPModeratedDate>
    <PPLastReviewedDate xmlns="5c7d964b-4724-42b8-ac9a-b7c0689fd742">2025-02-07T05:27:50+00:00</PPLastReviewedDate>
    <PPContentOwner xmlns="5c7d964b-4724-42b8-ac9a-b7c0689fd742">
      <UserInfo>
        <DisplayName>ABDELGAWAD, Asmaa</DisplayName>
        <AccountId>91</AccountId>
        <AccountType/>
      </UserInfo>
    </PPContentOwner>
    <PPSubmittedBy xmlns="5c7d964b-4724-42b8-ac9a-b7c0689fd742">
      <UserInfo>
        <DisplayName>ABDELGAWAD, Asmaa</DisplayName>
        <AccountId>91</AccountId>
        <AccountType/>
      </UserInfo>
    </PPSubmittedBy>
    <PPReviewDate xmlns="5c7d964b-4724-42b8-ac9a-b7c0689fd742" xsi:nil="true"/>
    <PPModeratedBy xmlns="5c7d964b-4724-42b8-ac9a-b7c0689fd742">
      <UserInfo>
        <DisplayName>ABDELGAWAD, Asmaa</DisplayName>
        <AccountId>91</AccountId>
        <AccountType/>
      </UserInfo>
    </PPModeratedBy>
    <PPSubmittedDate xmlns="5c7d964b-4724-42b8-ac9a-b7c0689fd742">2025-02-07T05:27:33+00:00</PPSubmittedDate>
    <PublishingExpirationDate xmlns="http://schemas.microsoft.com/sharepoint/v3" xsi:nil="true"/>
    <PPContentApprover xmlns="5c7d964b-4724-42b8-ac9a-b7c0689fd742">
      <UserInfo>
        <DisplayName>ABDELGAWAD, Asmaa</DisplayName>
        <AccountId>91</AccountId>
        <AccountType/>
      </UserInfo>
    </PPContentApprover>
    <PublishingStartDate xmlns="http://schemas.microsoft.com/sharepoint/v3" xsi:nil="true"/>
    <PPPublishedNotificationAddresses xmlns="5c7d964b-4724-42b8-ac9a-b7c0689fd742" xsi:nil="true"/>
    <PPLastReviewedBy xmlns="5c7d964b-4724-42b8-ac9a-b7c0689fd742">
      <UserInfo>
        <DisplayName>ABDELGAWAD, Asmaa</DisplayName>
        <AccountId>91</AccountId>
        <AccountType/>
      </UserInfo>
    </PPLastReviewedBy>
    <PPReferenceNumber xmlns="5c7d964b-4724-42b8-ac9a-b7c0689fd742" xsi:nil="true"/>
  </documentManagement>
</p:properties>
</file>

<file path=customXml/itemProps1.xml><?xml version="1.0" encoding="utf-8"?>
<ds:datastoreItem xmlns:ds="http://schemas.openxmlformats.org/officeDocument/2006/customXml" ds:itemID="{0F467A6D-B3F7-4247-B8BB-A39813010714}"/>
</file>

<file path=customXml/itemProps2.xml><?xml version="1.0" encoding="utf-8"?>
<ds:datastoreItem xmlns:ds="http://schemas.openxmlformats.org/officeDocument/2006/customXml" ds:itemID="{19004168-FDDB-498A-8010-31EB88449327}"/>
</file>

<file path=customXml/itemProps3.xml><?xml version="1.0" encoding="utf-8"?>
<ds:datastoreItem xmlns:ds="http://schemas.openxmlformats.org/officeDocument/2006/customXml" ds:itemID="{0507ED9A-C913-409E-AA86-860A0BD2645D}"/>
</file>

<file path=docProps/app.xml><?xml version="1.0" encoding="utf-8"?>
<Properties xmlns="http://schemas.openxmlformats.org/officeDocument/2006/extended-properties" xmlns:vt="http://schemas.openxmlformats.org/officeDocument/2006/docPropsVTypes">
  <Template>TM04033919[[fn=Circuit]]</Template>
  <TotalTime>1562</TotalTime>
  <Words>733</Words>
  <Application>Microsoft Office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Segoe UI</vt:lpstr>
      <vt:lpstr>Symbol</vt:lpstr>
      <vt:lpstr>Tw Cen MT</vt:lpstr>
      <vt:lpstr>Circuit</vt:lpstr>
      <vt:lpstr>School ipad -Student Resource Scheme 2025</vt:lpstr>
      <vt:lpstr>Enhancing Education Beyond the Classroom: The Benefits of Allowing Students to Take School iPads Home</vt:lpstr>
      <vt:lpstr>Benefits</vt:lpstr>
      <vt:lpstr>Benefits to parents</vt:lpstr>
      <vt:lpstr>Homework</vt:lpstr>
      <vt:lpstr>Benefits to Students</vt:lpstr>
      <vt:lpstr>Routines</vt:lpstr>
      <vt:lpstr>iPad rules at home</vt:lpstr>
      <vt:lpstr>White List</vt:lpstr>
      <vt:lpstr>Costs and Options</vt:lpstr>
      <vt:lpstr>Student Resource scheme(SRS)</vt:lpstr>
      <vt:lpstr>Payment Options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Ipad Hire Scheme Power Point</dc:title>
  <dc:creator>COWIE, Deborah (dcowi11)</dc:creator>
  <cp:lastModifiedBy>ABDELGAWAD, Asmaa (aabde30)</cp:lastModifiedBy>
  <cp:revision>30</cp:revision>
  <cp:lastPrinted>2024-11-19T04:14:57Z</cp:lastPrinted>
  <dcterms:created xsi:type="dcterms:W3CDTF">2024-02-01T23:17:18Z</dcterms:created>
  <dcterms:modified xsi:type="dcterms:W3CDTF">2025-01-22T05:30:14Z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0x01010049BABD292EC3E84FA35ECB0943E32E61</vt:lpwstr>
  </property>
</Properties>
</file>